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66" r:id="rId4"/>
    <p:sldId id="257" r:id="rId5"/>
    <p:sldId id="258" r:id="rId6"/>
    <p:sldId id="271" r:id="rId7"/>
    <p:sldId id="267" r:id="rId8"/>
    <p:sldId id="268" r:id="rId9"/>
    <p:sldId id="269" r:id="rId10"/>
    <p:sldId id="270" r:id="rId11"/>
    <p:sldId id="273" r:id="rId12"/>
    <p:sldId id="272" r:id="rId13"/>
    <p:sldId id="277" r:id="rId14"/>
    <p:sldId id="274" r:id="rId15"/>
    <p:sldId id="275" r:id="rId16"/>
    <p:sldId id="276" r:id="rId17"/>
    <p:sldId id="279" r:id="rId18"/>
    <p:sldId id="278" r:id="rId19"/>
    <p:sldId id="280" r:id="rId20"/>
    <p:sldId id="283" r:id="rId21"/>
    <p:sldId id="281" r:id="rId22"/>
    <p:sldId id="260" r:id="rId23"/>
    <p:sldId id="259" r:id="rId24"/>
    <p:sldId id="261" r:id="rId25"/>
    <p:sldId id="265" r:id="rId26"/>
    <p:sldId id="262" r:id="rId27"/>
    <p:sldId id="263" r:id="rId28"/>
    <p:sldId id="26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2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E1D7D-1ACC-4662-AE60-572D2B62A382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E0211-4600-4427-9F64-CECCB5CC5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8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E0211-4600-4427-9F64-CECCB5CC57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2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508B-9978-4481-A72A-105EFF9E46F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0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B830-284D-4821-846F-A3017A602FA7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7880-76B1-4DAE-976B-C9651F3CD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1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B830-284D-4821-846F-A3017A602FA7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7880-76B1-4DAE-976B-C9651F3CD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2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B830-284D-4821-846F-A3017A602FA7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7880-76B1-4DAE-976B-C9651F3CD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28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676E-EB28-4B0B-9C15-0D6736CDFF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CBBC-144F-4BDA-BC27-899E55B8C5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32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1F5A-1E91-4EB9-84BB-134BEA8A14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CBBC-144F-4BDA-BC27-899E55B8C5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92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E425-283E-40CE-A26B-B86AA0676B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CBBC-144F-4BDA-BC27-899E55B8C5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7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418B-3961-4CBF-8DD4-270B57051F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CBBC-144F-4BDA-BC27-899E55B8C5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41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FF9C-58E9-4D3A-ACF6-E38788A2A6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CBBC-144F-4BDA-BC27-899E55B8C5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8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3CE1-2B77-4F07-B564-C76A80B0CD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CBBC-144F-4BDA-BC27-899E55B8C5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67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748E-7540-4BA6-ACC3-590C59FE30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CBBC-144F-4BDA-BC27-899E55B8C5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8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7D1-7D38-4A52-B73B-FBCD849CCC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CBBC-144F-4BDA-BC27-899E55B8C5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9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B830-284D-4821-846F-A3017A602FA7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7880-76B1-4DAE-976B-C9651F3CD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09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61CF-1A04-4E0E-B3C0-7C805D004E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CBBC-144F-4BDA-BC27-899E55B8C5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34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3EDC-A8AB-4D6F-8524-639E5E03E5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CBBC-144F-4BDA-BC27-899E55B8C5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05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59A7-BD2F-4B9A-91D0-448A6566C5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CBBC-144F-4BDA-BC27-899E55B8C5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6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B830-284D-4821-846F-A3017A602FA7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7880-76B1-4DAE-976B-C9651F3CD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1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B830-284D-4821-846F-A3017A602FA7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7880-76B1-4DAE-976B-C9651F3CD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2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B830-284D-4821-846F-A3017A602FA7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7880-76B1-4DAE-976B-C9651F3CD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1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B830-284D-4821-846F-A3017A602FA7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7880-76B1-4DAE-976B-C9651F3CD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9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B830-284D-4821-846F-A3017A602FA7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7880-76B1-4DAE-976B-C9651F3CD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8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B830-284D-4821-846F-A3017A602FA7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7880-76B1-4DAE-976B-C9651F3CD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2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B830-284D-4821-846F-A3017A602FA7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7880-76B1-4DAE-976B-C9651F3CD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1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B830-284D-4821-846F-A3017A602FA7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A7880-76B1-4DAE-976B-C9651F3CD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9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8C960-EF95-4397-8BC7-F2958BA66A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CBBC-144F-4BDA-BC27-899E55B8C5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6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eamedu.academia.edu/GeorgetteYakman" TargetMode="External"/><Relationship Id="rId2" Type="http://schemas.openxmlformats.org/officeDocument/2006/relationships/hyperlink" Target="https://nces.ed.gov/surveys/nels88/index.asp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541762" y="0"/>
            <a:ext cx="9685761" cy="7724281"/>
            <a:chOff x="-541762" y="0"/>
            <a:chExt cx="9685761" cy="772428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1762" y="0"/>
              <a:ext cx="9685761" cy="772428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51520" y="1628800"/>
              <a:ext cx="33177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rPr>
                <a:t>STEM</a:t>
              </a:r>
              <a:endParaRPr lang="ru-RU" sz="7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23928" y="3501008"/>
              <a:ext cx="47213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solidFill>
                    <a:srgbClr val="002060"/>
                  </a:solidFill>
                  <a:latin typeface="Broadway" pitchFamily="82" charset="0"/>
                </a:rPr>
                <a:t>STE</a:t>
              </a:r>
              <a:r>
                <a:rPr lang="en-US" sz="9600" dirty="0" smtClean="0">
                  <a:solidFill>
                    <a:srgbClr val="FF0000"/>
                  </a:solidFill>
                  <a:latin typeface="Broadway" pitchFamily="82" charset="0"/>
                </a:rPr>
                <a:t>A</a:t>
              </a:r>
              <a:r>
                <a:rPr lang="en-US" sz="9600" dirty="0" smtClean="0">
                  <a:solidFill>
                    <a:srgbClr val="002060"/>
                  </a:solidFill>
                  <a:latin typeface="Broadway" pitchFamily="82" charset="0"/>
                </a:rPr>
                <a:t>M</a:t>
              </a:r>
              <a:endParaRPr lang="ru-RU" sz="9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9485" y="5903893"/>
            <a:ext cx="8930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Светлана Конюшенко, профессор</a:t>
            </a:r>
            <a:r>
              <a:rPr lang="ru-RU" sz="2800" b="1" dirty="0" smtClean="0">
                <a:solidFill>
                  <a:schemeClr val="bg1"/>
                </a:solidFill>
              </a:rPr>
              <a:t>, Институт </a:t>
            </a:r>
            <a:r>
              <a:rPr lang="ru-RU" sz="2800" b="1" dirty="0" err="1" smtClean="0">
                <a:solidFill>
                  <a:schemeClr val="bg1"/>
                </a:solidFill>
              </a:rPr>
              <a:t>бразования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Балтийский Федеральный университет имени </a:t>
            </a:r>
            <a:r>
              <a:rPr lang="ru-RU" sz="2800" b="1" dirty="0" err="1">
                <a:solidFill>
                  <a:schemeClr val="bg1"/>
                </a:solidFill>
              </a:rPr>
              <a:t>И.Канта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38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572870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РАЗМЫШЛЕНИЯ</a:t>
            </a:r>
            <a:r>
              <a:rPr lang="ru-RU" sz="6000" b="1" dirty="0" smtClean="0">
                <a:solidFill>
                  <a:srgbClr val="002060"/>
                </a:solidFill>
              </a:rPr>
              <a:t>…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4034"/>
            <a:ext cx="7272808" cy="538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5805263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 +  Art = STEAM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0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056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STEAM. История возникновения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20891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lvl="0" indent="-457200">
              <a:spcBef>
                <a:spcPts val="600"/>
              </a:spcBef>
              <a:buClr>
                <a:srgbClr val="000000"/>
              </a:buClr>
              <a:buSzPts val="3000"/>
              <a:buFont typeface="Wingdings" pitchFamily="2" charset="2"/>
              <a:buChar char="Ø"/>
            </a:pPr>
            <a:r>
              <a:rPr lang="en-US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NELS:88-</a:t>
            </a:r>
            <a:r>
              <a:rPr lang="ru-RU" sz="3000" u="sng" kern="0" dirty="0">
                <a:solidFill>
                  <a:srgbClr val="002060"/>
                </a:solidFill>
                <a:latin typeface="Arial"/>
                <a:cs typeface="Arial"/>
                <a:sym typeface="Arial"/>
                <a:hlinkClick r:id="rId2"/>
              </a:rPr>
              <a:t>Национальное </a:t>
            </a:r>
            <a:r>
              <a:rPr lang="ru-RU" sz="3000" u="sng" kern="0" dirty="0" err="1">
                <a:solidFill>
                  <a:srgbClr val="002060"/>
                </a:solidFill>
                <a:latin typeface="Arial"/>
                <a:cs typeface="Arial"/>
                <a:sym typeface="Arial"/>
                <a:hlinkClick r:id="rId2"/>
              </a:rPr>
              <a:t>лонгитюдное</a:t>
            </a:r>
            <a:r>
              <a:rPr lang="ru-RU" sz="3000" u="sng" kern="0" dirty="0">
                <a:solidFill>
                  <a:srgbClr val="002060"/>
                </a:solidFill>
                <a:latin typeface="Arial"/>
                <a:cs typeface="Arial"/>
                <a:sym typeface="Arial"/>
                <a:hlinkClick r:id="rId2"/>
              </a:rPr>
              <a:t> исследование образования</a:t>
            </a:r>
            <a:r>
              <a:rPr lang="ru-RU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(1988</a:t>
            </a:r>
            <a:r>
              <a:rPr lang="ru-RU" sz="30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)</a:t>
            </a:r>
          </a:p>
          <a:p>
            <a:pPr marL="495300" lvl="0" indent="-457200">
              <a:spcBef>
                <a:spcPts val="600"/>
              </a:spcBef>
              <a:buClr>
                <a:srgbClr val="000000"/>
              </a:buClr>
              <a:buSzPts val="3000"/>
              <a:buFont typeface="Wingdings" pitchFamily="2" charset="2"/>
              <a:buChar char="Ø"/>
            </a:pPr>
            <a:endParaRPr lang="ru-RU" sz="3000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495300" lvl="0" indent="-457200">
              <a:buClr>
                <a:srgbClr val="000000"/>
              </a:buClr>
              <a:buSzPts val="3000"/>
              <a:buFont typeface="Wingdings" pitchFamily="2" charset="2"/>
              <a:buChar char="Ø"/>
            </a:pPr>
            <a:r>
              <a:rPr lang="ru-RU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1993-</a:t>
            </a:r>
            <a:r>
              <a:rPr lang="en-US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Lisa </a:t>
            </a:r>
            <a:r>
              <a:rPr lang="en-US" sz="30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G.Catterall</a:t>
            </a:r>
            <a:r>
              <a:rPr lang="en-US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и ее отец- </a:t>
            </a:r>
            <a:r>
              <a:rPr lang="en-US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Big </a:t>
            </a:r>
            <a:r>
              <a:rPr lang="en-US" sz="30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Data</a:t>
            </a:r>
            <a:endParaRPr lang="ru-RU" sz="3000" kern="0" dirty="0" smtClean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495300" lvl="0" indent="-457200">
              <a:buClr>
                <a:srgbClr val="000000"/>
              </a:buClr>
              <a:buSzPts val="3000"/>
              <a:buFont typeface="Wingdings" pitchFamily="2" charset="2"/>
              <a:buChar char="Ø"/>
            </a:pPr>
            <a:endParaRPr lang="en-US" sz="3000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495300" lvl="0" indent="-457200">
              <a:buClr>
                <a:srgbClr val="000000"/>
              </a:buClr>
              <a:buSzPts val="3000"/>
              <a:buFont typeface="Wingdings" pitchFamily="2" charset="2"/>
              <a:buChar char="Ø"/>
            </a:pPr>
            <a:r>
              <a:rPr lang="en-US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2006- </a:t>
            </a:r>
            <a:r>
              <a:rPr lang="ru-RU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Школа Дизайна в </a:t>
            </a:r>
            <a:r>
              <a:rPr lang="ru-RU" sz="30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шт.Род</a:t>
            </a:r>
            <a:r>
              <a:rPr lang="ru-RU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30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Айленд</a:t>
            </a:r>
            <a:r>
              <a:rPr lang="ru-RU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, развитие у </a:t>
            </a:r>
            <a:r>
              <a:rPr lang="en-US" sz="3000" u="sng" kern="0" dirty="0">
                <a:solidFill>
                  <a:srgbClr val="002060"/>
                </a:solidFill>
                <a:latin typeface="Arial"/>
                <a:cs typeface="Arial"/>
                <a:sym typeface="Arial"/>
                <a:hlinkClick r:id="rId3"/>
              </a:rPr>
              <a:t>Georgette </a:t>
            </a:r>
            <a:r>
              <a:rPr lang="en-US" sz="3000" u="sng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  <a:hlinkClick r:id="rId3"/>
              </a:rPr>
              <a:t>Yakman</a:t>
            </a:r>
            <a:endParaRPr lang="ru-RU" sz="3000" u="sng" kern="0" dirty="0" smtClean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495300" lvl="0" indent="-457200">
              <a:buClr>
                <a:srgbClr val="000000"/>
              </a:buClr>
              <a:buSzPts val="3000"/>
              <a:buFont typeface="Wingdings" pitchFamily="2" charset="2"/>
              <a:buChar char="Ø"/>
            </a:pPr>
            <a:endParaRPr lang="en-US" sz="3000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495300" lvl="0" indent="-457200">
              <a:buClr>
                <a:srgbClr val="000000"/>
              </a:buClr>
              <a:buSzPts val="3000"/>
              <a:buFont typeface="Wingdings" pitchFamily="2" charset="2"/>
              <a:buChar char="Ø"/>
            </a:pPr>
            <a:r>
              <a:rPr lang="en-US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10.12.15- </a:t>
            </a:r>
            <a:r>
              <a:rPr lang="ru-RU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Обама  принял закон “</a:t>
            </a:r>
            <a:r>
              <a:rPr lang="en-US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Every Student Succeeds Act”(</a:t>
            </a:r>
            <a:r>
              <a:rPr lang="ru-RU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финансирование </a:t>
            </a:r>
            <a:r>
              <a:rPr lang="en-US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STEAM </a:t>
            </a:r>
            <a:r>
              <a:rPr lang="ru-RU" sz="30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в школах)</a:t>
            </a:r>
          </a:p>
        </p:txBody>
      </p:sp>
    </p:spTree>
    <p:extLst>
      <p:ext uri="{BB962C8B-B14F-4D97-AF65-F5344CB8AC3E}">
        <p14:creationId xmlns:p14="http://schemas.microsoft.com/office/powerpoint/2010/main" val="5932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52736"/>
            <a:ext cx="813020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Ж.Якман</a:t>
            </a:r>
            <a:r>
              <a:rPr lang="en-US" sz="3200" b="1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писала, что </a:t>
            </a:r>
            <a:r>
              <a:rPr lang="en-US" sz="3200" b="1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:</a:t>
            </a:r>
            <a:endParaRPr lang="ru-RU" sz="3200" b="1" kern="0" dirty="0" smtClean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lvl="0"/>
            <a:endParaRPr lang="en-US" sz="3200" b="1" kern="0" dirty="0" smtClean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lvl="0"/>
            <a:endParaRPr lang="ru-RU" sz="2400" b="1" kern="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3200" b="1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“</a:t>
            </a:r>
            <a:r>
              <a:rPr lang="ru" sz="3200" b="1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STEAM </a:t>
            </a:r>
            <a:r>
              <a:rPr lang="ru" sz="32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- это </a:t>
            </a:r>
            <a:r>
              <a:rPr lang="ru" sz="3200" b="1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подход</a:t>
            </a:r>
            <a:r>
              <a:rPr lang="en-US" sz="3200" b="1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kumimoji="0" lang="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к обучению</a:t>
            </a:r>
            <a:r>
              <a:rPr kumimoji="0" lang="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, который использует </a:t>
            </a:r>
          </a:p>
          <a:p>
            <a:pPr algn="ctr"/>
            <a:r>
              <a:rPr kumimoji="0" lang="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науку, технологию</a:t>
            </a:r>
            <a:r>
              <a:rPr kumimoji="0" lang="ru" sz="32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, инжинирию</a:t>
            </a:r>
            <a:r>
              <a:rPr kumimoji="0" lang="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, искусство и математику </a:t>
            </a:r>
          </a:p>
          <a:p>
            <a:pPr algn="ctr"/>
            <a:r>
              <a:rPr kumimoji="0" lang="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как </a:t>
            </a:r>
            <a:r>
              <a:rPr kumimoji="0" lang="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ТОЧКИ ДОСТУПА </a:t>
            </a:r>
          </a:p>
          <a:p>
            <a:pPr algn="ctr"/>
            <a:r>
              <a:rPr kumimoji="0" lang="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для направления ученического исследования, диалога и критического мышления.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lvl="0"/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3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63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kern="0" dirty="0">
                <a:solidFill>
                  <a:srgbClr val="002060"/>
                </a:solidFill>
                <a:cs typeface="Arial"/>
                <a:sym typeface="Arial"/>
              </a:rPr>
              <a:t>Р</a:t>
            </a:r>
            <a:r>
              <a:rPr lang="ru" sz="3200" b="1" kern="0" dirty="0" smtClean="0">
                <a:solidFill>
                  <a:srgbClr val="002060"/>
                </a:solidFill>
                <a:cs typeface="Arial"/>
                <a:sym typeface="Arial"/>
              </a:rPr>
              <a:t>езультат обучения </a:t>
            </a:r>
            <a:r>
              <a:rPr lang="ru" sz="3200" kern="0" dirty="0">
                <a:solidFill>
                  <a:srgbClr val="002060"/>
                </a:solidFill>
                <a:cs typeface="Arial"/>
                <a:sym typeface="Arial"/>
              </a:rPr>
              <a:t>-  </a:t>
            </a:r>
            <a:r>
              <a:rPr lang="ru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УЧЕНИКИ</a:t>
            </a:r>
            <a:r>
              <a:rPr lang="ru" sz="3200" kern="0" dirty="0" smtClean="0">
                <a:solidFill>
                  <a:srgbClr val="002060"/>
                </a:solidFill>
                <a:cs typeface="Arial"/>
                <a:sym typeface="Arial"/>
              </a:rPr>
              <a:t>, </a:t>
            </a:r>
            <a:r>
              <a:rPr lang="ru" sz="3200" kern="0" dirty="0">
                <a:solidFill>
                  <a:srgbClr val="002060"/>
                </a:solidFill>
                <a:cs typeface="Arial"/>
                <a:sym typeface="Arial"/>
              </a:rPr>
              <a:t>которые </a:t>
            </a:r>
            <a:endParaRPr lang="ru" sz="3200" kern="0" dirty="0" smtClean="0">
              <a:solidFill>
                <a:srgbClr val="002060"/>
              </a:solidFill>
              <a:cs typeface="Arial"/>
              <a:sym typeface="Arial"/>
            </a:endParaRPr>
          </a:p>
          <a:p>
            <a:pPr lvl="0" algn="just"/>
            <a:endParaRPr lang="ru" sz="3200" kern="0" dirty="0" smtClean="0">
              <a:solidFill>
                <a:srgbClr val="002060"/>
              </a:solidFill>
              <a:cs typeface="Arial"/>
              <a:sym typeface="Arial"/>
            </a:endParaRPr>
          </a:p>
          <a:p>
            <a:pPr marL="457200" lvl="0" indent="-457200" algn="just">
              <a:buFont typeface="Wingdings" pitchFamily="2" charset="2"/>
              <a:buChar char="q"/>
            </a:pPr>
            <a:r>
              <a:rPr lang="ru" sz="3200" kern="0" dirty="0" smtClean="0">
                <a:solidFill>
                  <a:srgbClr val="002060"/>
                </a:solidFill>
                <a:cs typeface="Arial"/>
                <a:sym typeface="Arial"/>
              </a:rPr>
              <a:t>принимают </a:t>
            </a:r>
            <a:r>
              <a:rPr lang="ru" sz="3200" kern="0" dirty="0">
                <a:solidFill>
                  <a:srgbClr val="002060"/>
                </a:solidFill>
                <a:cs typeface="Arial"/>
                <a:sym typeface="Arial"/>
              </a:rPr>
              <a:t>взвешенные риски, </a:t>
            </a:r>
            <a:endParaRPr lang="ru" sz="3200" kern="0" dirty="0" smtClean="0">
              <a:solidFill>
                <a:srgbClr val="002060"/>
              </a:solidFill>
              <a:cs typeface="Arial"/>
              <a:sym typeface="Arial"/>
            </a:endParaRPr>
          </a:p>
          <a:p>
            <a:pPr marL="457200" lvl="0" indent="-457200" algn="just">
              <a:buFont typeface="Wingdings" pitchFamily="2" charset="2"/>
              <a:buChar char="q"/>
            </a:pPr>
            <a:r>
              <a:rPr lang="ru" sz="3200" kern="0" dirty="0" smtClean="0">
                <a:solidFill>
                  <a:srgbClr val="002060"/>
                </a:solidFill>
                <a:cs typeface="Arial"/>
                <a:sym typeface="Arial"/>
              </a:rPr>
              <a:t>участвуют </a:t>
            </a:r>
            <a:r>
              <a:rPr lang="ru" sz="3200" kern="0" dirty="0">
                <a:solidFill>
                  <a:srgbClr val="002060"/>
                </a:solidFill>
                <a:cs typeface="Arial"/>
                <a:sym typeface="Arial"/>
              </a:rPr>
              <a:t>в экспериментальном обучении, </a:t>
            </a:r>
            <a:endParaRPr lang="ru" sz="3200" kern="0" dirty="0" smtClean="0">
              <a:solidFill>
                <a:srgbClr val="002060"/>
              </a:solidFill>
              <a:cs typeface="Arial"/>
              <a:sym typeface="Arial"/>
            </a:endParaRPr>
          </a:p>
          <a:p>
            <a:pPr marL="457200" lvl="0" indent="-457200" algn="just">
              <a:buFont typeface="Wingdings" pitchFamily="2" charset="2"/>
              <a:buChar char="q"/>
            </a:pPr>
            <a:r>
              <a:rPr lang="ru" sz="3200" kern="0" dirty="0" smtClean="0">
                <a:solidFill>
                  <a:srgbClr val="002060"/>
                </a:solidFill>
                <a:cs typeface="Arial"/>
                <a:sym typeface="Arial"/>
              </a:rPr>
              <a:t>упорствуют </a:t>
            </a:r>
            <a:r>
              <a:rPr lang="ru" sz="3200" kern="0" dirty="0">
                <a:solidFill>
                  <a:srgbClr val="002060"/>
                </a:solidFill>
                <a:cs typeface="Arial"/>
                <a:sym typeface="Arial"/>
              </a:rPr>
              <a:t>в решении проблем</a:t>
            </a:r>
            <a:r>
              <a:rPr lang="ru" sz="3200" kern="0" dirty="0" smtClean="0">
                <a:solidFill>
                  <a:srgbClr val="002060"/>
                </a:solidFill>
                <a:cs typeface="Arial"/>
                <a:sym typeface="Arial"/>
              </a:rPr>
              <a:t>,</a:t>
            </a:r>
          </a:p>
          <a:p>
            <a:pPr marL="457200" lvl="0" indent="-457200" algn="just">
              <a:buFont typeface="Wingdings" pitchFamily="2" charset="2"/>
              <a:buChar char="q"/>
            </a:pPr>
            <a:r>
              <a:rPr lang="ru" sz="3200" kern="0" dirty="0" smtClean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ru" sz="3200" kern="0" dirty="0">
                <a:solidFill>
                  <a:srgbClr val="002060"/>
                </a:solidFill>
                <a:cs typeface="Arial"/>
                <a:sym typeface="Arial"/>
              </a:rPr>
              <a:t>сотрудничают и обучаются через творческий процесс. </a:t>
            </a:r>
            <a:endParaRPr lang="ru" sz="3200" kern="0" dirty="0" smtClean="0">
              <a:solidFill>
                <a:srgbClr val="002060"/>
              </a:solidFill>
              <a:cs typeface="Arial"/>
              <a:sym typeface="Arial"/>
            </a:endParaRPr>
          </a:p>
          <a:p>
            <a:pPr lvl="0" algn="just"/>
            <a:endParaRPr lang="en-US" sz="3200" kern="0" dirty="0">
              <a:solidFill>
                <a:srgbClr val="002060"/>
              </a:solidFill>
              <a:cs typeface="Arial"/>
              <a:sym typeface="Arial"/>
            </a:endParaRPr>
          </a:p>
          <a:p>
            <a:pPr lvl="0" algn="just"/>
            <a:r>
              <a:rPr lang="ru" sz="3200" kern="0" dirty="0">
                <a:solidFill>
                  <a:srgbClr val="002060"/>
                </a:solidFill>
                <a:cs typeface="Arial"/>
                <a:sym typeface="Arial"/>
              </a:rPr>
              <a:t>Это новаторы, воспитатели, руководители и ученики XXI века! </a:t>
            </a:r>
            <a:r>
              <a:rPr lang="en-US" sz="3200" kern="0" dirty="0" smtClean="0">
                <a:solidFill>
                  <a:srgbClr val="002060"/>
                </a:solidFill>
                <a:cs typeface="Arial"/>
                <a:sym typeface="Arial"/>
              </a:rPr>
              <a:t>“                                      </a:t>
            </a:r>
            <a:endParaRPr lang="ru-RU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3024336" cy="164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8579" y="2384472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Значение STEAM  (Lisa G.Catterall)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4" y="3789040"/>
            <a:ext cx="854205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65639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Образовательные технологии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90417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457200">
              <a:spcBef>
                <a:spcPts val="600"/>
              </a:spcBef>
              <a:buClr>
                <a:srgbClr val="000000"/>
              </a:buClr>
              <a:buSzPts val="2400"/>
              <a:buFont typeface="Wingdings" pitchFamily="2" charset="2"/>
              <a:buChar char="Ø"/>
            </a:pPr>
            <a:r>
              <a:rPr lang="ru-RU" sz="32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Образование вне стен классной комнаты</a:t>
            </a:r>
          </a:p>
          <a:p>
            <a:pPr marL="533400" lvl="0" indent="-457200">
              <a:buClr>
                <a:srgbClr val="000000"/>
              </a:buClr>
              <a:buSzPts val="2400"/>
              <a:buFont typeface="Wingdings" pitchFamily="2" charset="2"/>
              <a:buChar char="Ø"/>
            </a:pPr>
            <a:r>
              <a:rPr lang="ru-RU" sz="32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Музейная педагогика</a:t>
            </a:r>
          </a:p>
          <a:p>
            <a:pPr marL="533400" lvl="0" indent="-457200">
              <a:buClr>
                <a:srgbClr val="000000"/>
              </a:buClr>
              <a:buSzPts val="2400"/>
              <a:buFont typeface="Wingdings" pitchFamily="2" charset="2"/>
              <a:buChar char="Ø"/>
            </a:pPr>
            <a:r>
              <a:rPr lang="ru-RU" sz="32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ИКТ</a:t>
            </a:r>
          </a:p>
          <a:p>
            <a:pPr marL="533400" lvl="0" indent="-457200">
              <a:buClr>
                <a:srgbClr val="000000"/>
              </a:buClr>
              <a:buSzPts val="2400"/>
              <a:buFont typeface="Wingdings" pitchFamily="2" charset="2"/>
              <a:buChar char="Ø"/>
            </a:pPr>
            <a:r>
              <a:rPr lang="ru-RU" sz="32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Здоровьесберегающие</a:t>
            </a:r>
            <a:r>
              <a:rPr lang="ru-RU" sz="32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технологии</a:t>
            </a:r>
          </a:p>
          <a:p>
            <a:pPr marL="533400" lvl="0" indent="-457200">
              <a:buClr>
                <a:srgbClr val="000000"/>
              </a:buClr>
              <a:buSzPts val="2400"/>
              <a:buFont typeface="Wingdings" pitchFamily="2" charset="2"/>
              <a:buChar char="Ø"/>
            </a:pPr>
            <a:r>
              <a:rPr lang="ru-RU" sz="32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Развитие критического мышления</a:t>
            </a:r>
          </a:p>
          <a:p>
            <a:pPr marL="533400" lvl="0" indent="-457200">
              <a:buClr>
                <a:srgbClr val="000000"/>
              </a:buClr>
              <a:buSzPts val="2400"/>
              <a:buFont typeface="Wingdings" pitchFamily="2" charset="2"/>
              <a:buChar char="Ø"/>
            </a:pPr>
            <a:r>
              <a:rPr lang="ru-RU" sz="32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СОМ=сетевой образовательный модуль</a:t>
            </a:r>
          </a:p>
          <a:p>
            <a:pPr marL="533400" lvl="0" indent="-457200">
              <a:buClr>
                <a:srgbClr val="000000"/>
              </a:buClr>
              <a:buSzPts val="2400"/>
              <a:buFont typeface="Wingdings" pitchFamily="2" charset="2"/>
              <a:buChar char="Ø"/>
            </a:pPr>
            <a:r>
              <a:rPr lang="ru-RU" sz="32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SOS = </a:t>
            </a:r>
            <a:r>
              <a:rPr lang="ru-RU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собирать, сортировать, </a:t>
            </a: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структурировать</a:t>
            </a:r>
            <a:endParaRPr lang="ru-RU" sz="2800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533400" lvl="0" indent="-457200">
              <a:buClr>
                <a:srgbClr val="000000"/>
              </a:buClr>
              <a:buSzPts val="2400"/>
              <a:buFont typeface="Wingdings" pitchFamily="2" charset="2"/>
              <a:buChar char="Ø"/>
            </a:pPr>
            <a:r>
              <a:rPr lang="ru-RU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Артефакт </a:t>
            </a:r>
            <a:r>
              <a:rPr lang="ru-RU" sz="32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- педагогика</a:t>
            </a:r>
          </a:p>
        </p:txBody>
      </p:sp>
    </p:spTree>
    <p:extLst>
      <p:ext uri="{BB962C8B-B14F-4D97-AF65-F5344CB8AC3E}">
        <p14:creationId xmlns:p14="http://schemas.microsoft.com/office/powerpoint/2010/main" val="3272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26180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ПРО скрепку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3000"/>
            <a:ext cx="381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02128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памятник</a:t>
            </a:r>
            <a:endParaRPr lang="ru-RU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5712"/>
            <a:ext cx="3312368" cy="496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2000" y="5715000"/>
            <a:ext cx="428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Балансирующая балерина – явление равновесия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30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STEAM-проект для дошкольников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Google Shape;136;p25"/>
          <p:cNvSpPr txBox="1">
            <a:spLocks/>
          </p:cNvSpPr>
          <p:nvPr/>
        </p:nvSpPr>
        <p:spPr>
          <a:xfrm>
            <a:off x="914400" y="274484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S-?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T-?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E-?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A-?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M-?                 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94781"/>
            <a:ext cx="6707088" cy="456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136" y="1016675"/>
            <a:ext cx="8879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Попробуйте определить, где в нем все</a:t>
            </a:r>
          </a:p>
          <a:p>
            <a:r>
              <a:rPr lang="ru-RU" sz="3200" dirty="0">
                <a:solidFill>
                  <a:srgbClr val="002060"/>
                </a:solidFill>
              </a:rPr>
              <a:t>составляющие STEAM-проекта</a:t>
            </a:r>
          </a:p>
        </p:txBody>
      </p:sp>
    </p:spTree>
    <p:extLst>
      <p:ext uri="{BB962C8B-B14F-4D97-AF65-F5344CB8AC3E}">
        <p14:creationId xmlns:p14="http://schemas.microsoft.com/office/powerpoint/2010/main" val="6299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st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8" y="260648"/>
            <a:ext cx="824575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3717032"/>
            <a:ext cx="3312368" cy="720080"/>
          </a:xfrm>
          <a:prstGeom prst="roundRect">
            <a:avLst/>
          </a:prstGeom>
          <a:solidFill>
            <a:srgbClr val="66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ROBOSTEAM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590776"/>
            <a:ext cx="2808312" cy="838223"/>
          </a:xfrm>
          <a:prstGeom prst="roundRect">
            <a:avLst>
              <a:gd name="adj" fmla="val 0"/>
            </a:avLst>
          </a:prstGeom>
          <a:solidFill>
            <a:srgbClr val="0BB55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BIOSTEAM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3400429"/>
            <a:ext cx="3348372" cy="820659"/>
          </a:xfrm>
          <a:prstGeom prst="roundRect">
            <a:avLst/>
          </a:prstGeom>
          <a:solidFill>
            <a:srgbClr val="0DCDF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SPACESTEAM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1457" y="2178694"/>
            <a:ext cx="3240360" cy="890266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ENERGYSTEAM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14038" y="4581128"/>
            <a:ext cx="3474386" cy="918102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ITSTEAM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1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868" y="18864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ПОКОЛЕНИЕ </a:t>
            </a:r>
          </a:p>
          <a:p>
            <a:pPr algn="ctr"/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ОБРАЗОВАНИЕ</a:t>
            </a:r>
          </a:p>
          <a:p>
            <a:pPr algn="ctr"/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ПЕДАГОГ</a:t>
            </a:r>
            <a:endParaRPr lang="ru-RU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252" y="2087299"/>
            <a:ext cx="44335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УЧИТЬ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3384" y="3789040"/>
            <a:ext cx="5138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ЧЕМ УЧИТЬ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2838" y="5517232"/>
            <a:ext cx="3858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УЧИТЬ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2166865">
            <a:off x="6813704" y="4606057"/>
            <a:ext cx="2020185" cy="6907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907">
            <a:off x="4532961" y="2636155"/>
            <a:ext cx="2533264" cy="9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8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000000"/>
              </a:buClr>
              <a:buSzPts val="3000"/>
            </a:pPr>
            <a:r>
              <a:rPr lang="ru-RU" sz="32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S</a:t>
            </a:r>
            <a:r>
              <a:rPr lang="ru-RU" sz="32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-Каковы разные части цветка? Какого цвета могут быть цветы?</a:t>
            </a:r>
          </a:p>
          <a:p>
            <a:pPr lvl="0">
              <a:spcBef>
                <a:spcPts val="600"/>
              </a:spcBef>
              <a:buClr>
                <a:srgbClr val="000000"/>
              </a:buClr>
              <a:buSzPts val="3000"/>
            </a:pPr>
            <a:r>
              <a:rPr lang="ru-RU" sz="32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</a:t>
            </a:r>
            <a:r>
              <a:rPr lang="ru-RU" sz="32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-Сделайте цифровую фотографию своих разных цветочных композиций</a:t>
            </a:r>
          </a:p>
          <a:p>
            <a:pPr lvl="0">
              <a:spcBef>
                <a:spcPts val="600"/>
              </a:spcBef>
              <a:buClr>
                <a:srgbClr val="000000"/>
              </a:buClr>
              <a:buSzPts val="3000"/>
            </a:pPr>
            <a:r>
              <a:rPr lang="ru-RU" sz="32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E</a:t>
            </a:r>
            <a:r>
              <a:rPr lang="ru-RU" sz="32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-Как вы можете построить цветок из предоставленных материалов?</a:t>
            </a:r>
          </a:p>
          <a:p>
            <a:pPr lvl="0">
              <a:spcBef>
                <a:spcPts val="600"/>
              </a:spcBef>
              <a:buClr>
                <a:srgbClr val="000000"/>
              </a:buClr>
              <a:buSzPts val="3000"/>
            </a:pPr>
            <a:r>
              <a:rPr lang="ru-RU" sz="32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A</a:t>
            </a:r>
            <a:r>
              <a:rPr lang="ru-RU" sz="32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-Нарисуйте  свой любимый цветок и создайте совместный радужный сад.</a:t>
            </a:r>
          </a:p>
          <a:p>
            <a:pPr lvl="0">
              <a:spcBef>
                <a:spcPts val="600"/>
              </a:spcBef>
              <a:buClr>
                <a:srgbClr val="000000"/>
              </a:buClr>
              <a:buSzPts val="3000"/>
            </a:pPr>
            <a:r>
              <a:rPr lang="ru-RU" sz="32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M</a:t>
            </a:r>
            <a:r>
              <a:rPr lang="ru-RU" sz="32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- Сколько блоков вы использовали при создании цветка?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072" y="368885"/>
            <a:ext cx="8223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" sz="36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STEAM-проект для дошкольников</a:t>
            </a:r>
            <a:endParaRPr lang="ru-RU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55725"/>
            <a:ext cx="73469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8316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К</a:t>
            </a:r>
            <a:r>
              <a:rPr lang="ru-RU" sz="4400" b="1" dirty="0" smtClean="0">
                <a:solidFill>
                  <a:srgbClr val="002060"/>
                </a:solidFill>
              </a:rPr>
              <a:t>ак подготовить детей, которых сейчас учат по программам, где связь между предметами видна только очень уж очень вооруженным взглядом? 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6328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  <a:latin typeface="Broadway" pitchFamily="82" charset="0"/>
              </a:rPr>
              <a:t>STEAM</a:t>
            </a:r>
            <a:r>
              <a:rPr lang="en-US" sz="3600" dirty="0" smtClean="0">
                <a:solidFill>
                  <a:srgbClr val="FFC000"/>
                </a:solidFill>
                <a:latin typeface="Broadway" pitchFamily="82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Broadway" pitchFamily="82" charset="0"/>
              </a:rPr>
              <a:t>  </a:t>
            </a:r>
            <a:r>
              <a:rPr lang="ru-RU" sz="4400" b="1" dirty="0" smtClean="0">
                <a:solidFill>
                  <a:srgbClr val="002060"/>
                </a:solidFill>
              </a:rPr>
              <a:t>формирует смешанную среду обучения и показывает ученикам, как научный метод может быть применен к повседневной жизни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70567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C000"/>
                </a:solidFill>
                <a:latin typeface="Broadway" pitchFamily="82" charset="0"/>
              </a:rPr>
              <a:t>STEAM</a:t>
            </a:r>
            <a:r>
              <a:rPr lang="en-US" sz="6000" dirty="0">
                <a:solidFill>
                  <a:srgbClr val="002060"/>
                </a:solidFill>
                <a:latin typeface="Broadway" pitchFamily="82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Broadway" pitchFamily="82" charset="0"/>
              </a:rPr>
              <a:t>  </a:t>
            </a:r>
            <a:r>
              <a:rPr lang="ru-RU" sz="5400" b="1" dirty="0" smtClean="0">
                <a:solidFill>
                  <a:srgbClr val="002060"/>
                </a:solidFill>
              </a:rPr>
              <a:t>обучение с применением междисциплинарного и прикладного подхода.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Б</a:t>
            </a:r>
            <a:r>
              <a:rPr lang="ru-RU" sz="4000" b="1" dirty="0" smtClean="0">
                <a:solidFill>
                  <a:srgbClr val="002060"/>
                </a:solidFill>
              </a:rPr>
              <a:t>удущее за технологиями, а </a:t>
            </a:r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технологий </a:t>
            </a:r>
            <a:r>
              <a:rPr lang="ru-RU" sz="4000" dirty="0" smtClean="0">
                <a:solidFill>
                  <a:srgbClr val="002060"/>
                </a:solidFill>
              </a:rPr>
              <a:t>- </a:t>
            </a:r>
            <a:r>
              <a:rPr lang="ru-RU" sz="4000" b="1" dirty="0" smtClean="0">
                <a:solidFill>
                  <a:srgbClr val="002060"/>
                </a:solidFill>
              </a:rPr>
              <a:t>за учителями нового формата, которые лишены предрассудков, не приемлют формального подхода и могут своими знаниями “</a:t>
            </a:r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взорвать мозг</a:t>
            </a:r>
            <a:r>
              <a:rPr lang="ru-RU" sz="4000" b="1" dirty="0" smtClean="0">
                <a:solidFill>
                  <a:srgbClr val="002060"/>
                </a:solidFill>
              </a:rPr>
              <a:t>”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ученикам и расширить их кругозор до бесконечности. 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295" y="1628800"/>
            <a:ext cx="6858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Будущее зависит от Великих Учителей </a:t>
            </a:r>
            <a:r>
              <a:rPr lang="en-US" sz="6600" dirty="0">
                <a:solidFill>
                  <a:srgbClr val="FFC000"/>
                </a:solidFill>
                <a:latin typeface="Broadway" pitchFamily="82" charset="0"/>
              </a:rPr>
              <a:t>STEAM</a:t>
            </a:r>
            <a:r>
              <a:rPr lang="en-US" sz="9600" dirty="0">
                <a:solidFill>
                  <a:srgbClr val="002060"/>
                </a:solidFill>
                <a:latin typeface="Broadway" pitchFamily="82" charset="0"/>
              </a:rPr>
              <a:t> </a:t>
            </a:r>
            <a:r>
              <a:rPr lang="ru-RU" sz="9600" dirty="0" smtClean="0">
                <a:solidFill>
                  <a:srgbClr val="002060"/>
                </a:solidFill>
              </a:rPr>
              <a:t>!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9001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none" strike="noStrike" baseline="0" dirty="0" smtClean="0">
                <a:solidFill>
                  <a:srgbClr val="002060"/>
                </a:solidFill>
              </a:rPr>
              <a:t>«Возможно детей нужно учить </a:t>
            </a:r>
            <a:r>
              <a:rPr lang="ru-RU" sz="4000" b="1" i="1" u="none" strike="noStrike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МЕТАНАВЫКАМ</a:t>
            </a:r>
            <a:r>
              <a:rPr lang="ru-RU" sz="4000" b="1" i="1" u="none" strike="noStrike" baseline="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800" b="1" i="1" u="none" strike="noStrike" baseline="0" dirty="0" smtClean="0">
                <a:solidFill>
                  <a:srgbClr val="002060"/>
                </a:solidFill>
              </a:rPr>
              <a:t>-  как учиться, </a:t>
            </a:r>
          </a:p>
          <a:p>
            <a:r>
              <a:rPr lang="ru-RU" sz="3800" b="1" i="1" u="none" strike="noStrike" baseline="0" dirty="0" smtClean="0">
                <a:solidFill>
                  <a:srgbClr val="002060"/>
                </a:solidFill>
              </a:rPr>
              <a:t>-  как держать свое внимание, память, </a:t>
            </a:r>
          </a:p>
          <a:p>
            <a:r>
              <a:rPr lang="ru-RU" sz="3800" b="1" i="1" u="none" strike="noStrike" baseline="0" dirty="0" smtClean="0">
                <a:solidFill>
                  <a:srgbClr val="002060"/>
                </a:solidFill>
              </a:rPr>
              <a:t>-  как справляться с информационными </a:t>
            </a:r>
          </a:p>
          <a:p>
            <a:r>
              <a:rPr lang="ru-RU" sz="3800" b="1" i="1" u="none" strike="noStrike" baseline="0" dirty="0" smtClean="0">
                <a:solidFill>
                  <a:srgbClr val="002060"/>
                </a:solidFill>
              </a:rPr>
              <a:t>потоками,</a:t>
            </a:r>
          </a:p>
          <a:p>
            <a:r>
              <a:rPr lang="ru-RU" sz="3800" b="1" i="1" u="none" strike="noStrike" baseline="0" dirty="0" smtClean="0">
                <a:solidFill>
                  <a:srgbClr val="002060"/>
                </a:solidFill>
              </a:rPr>
              <a:t>-  как не тронуться умом от всего этого».</a:t>
            </a:r>
          </a:p>
          <a:p>
            <a:endParaRPr lang="ru-RU" sz="4000" b="1" i="1" u="none" strike="noStrike" baseline="0" dirty="0" smtClean="0">
              <a:solidFill>
                <a:srgbClr val="002060"/>
              </a:solidFill>
            </a:endParaRPr>
          </a:p>
          <a:p>
            <a:pPr algn="r"/>
            <a:r>
              <a:rPr lang="ru-RU" sz="4000" b="1" i="1" u="none" strike="noStrike" baseline="0" dirty="0" smtClean="0">
                <a:solidFill>
                  <a:srgbClr val="002060"/>
                </a:solidFill>
              </a:rPr>
              <a:t>Черниговская Татьяна</a:t>
            </a:r>
            <a:endParaRPr lang="ru-RU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80516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движется образование?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2" y="1608111"/>
            <a:ext cx="802287" cy="8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535298"/>
            <a:ext cx="31423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Инновации, </a:t>
            </a:r>
          </a:p>
          <a:p>
            <a:r>
              <a:rPr lang="ru-RU" sz="2400" b="1" dirty="0" smtClean="0"/>
              <a:t>доступ к информации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0" y="2781114"/>
            <a:ext cx="863724" cy="8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2798708"/>
            <a:ext cx="32995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Изменение отношений</a:t>
            </a:r>
          </a:p>
          <a:p>
            <a:r>
              <a:rPr lang="ru-RU" sz="2400" b="1" dirty="0" smtClean="0"/>
              <a:t> «учитель - ученик»</a:t>
            </a:r>
            <a:endParaRPr lang="ru-RU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00" y="4365104"/>
            <a:ext cx="935732" cy="93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7766" y="4602137"/>
            <a:ext cx="3231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Новые модели работы</a:t>
            </a:r>
            <a:endParaRPr lang="ru-RU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63" y="1543045"/>
            <a:ext cx="823250" cy="82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28614" y="1803762"/>
            <a:ext cx="3155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Социальное обучение</a:t>
            </a:r>
            <a:endParaRPr lang="ru-RU" sz="24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2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44" y="2776736"/>
            <a:ext cx="852969" cy="8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56176" y="2781114"/>
            <a:ext cx="23011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Дети цифровых</a:t>
            </a:r>
          </a:p>
          <a:p>
            <a:r>
              <a:rPr lang="ru-RU" sz="2400" b="1" dirty="0" smtClean="0"/>
              <a:t>технологий</a:t>
            </a:r>
            <a:endParaRPr lang="ru-RU" sz="24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44" y="4213676"/>
            <a:ext cx="908968" cy="90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99512" y="4291647"/>
            <a:ext cx="326403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 smtClean="0"/>
              <a:t>Изменение философии </a:t>
            </a:r>
          </a:p>
          <a:p>
            <a:r>
              <a:rPr lang="ru-RU" sz="2300" b="1" dirty="0" smtClean="0"/>
              <a:t>преподавания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26198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0282"/>
            <a:ext cx="872884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STEM-образования</a:t>
            </a:r>
          </a:p>
          <a:p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1.Интегрированное обучение по «темам», а не по предметам.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2.Применение научно-технических знаний в реальной жизни.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3.Развитие навыков критического мышления и разрешения проблем.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4.Повышение уверенности к своим силам.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5.Активная коммуникация и командная работа.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6.Развитие интереса к техническим дисциплинам.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7.Креативные и инновационные подходы к проектам.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8</a:t>
            </a:r>
            <a:r>
              <a:rPr lang="ru-RU" sz="2800" b="1" dirty="0" smtClean="0">
                <a:solidFill>
                  <a:srgbClr val="0070C0"/>
                </a:solidFill>
              </a:rPr>
              <a:t>.Подготовка детей к технологическим инновациям жизни.</a:t>
            </a:r>
          </a:p>
        </p:txBody>
      </p:sp>
    </p:spTree>
    <p:extLst>
      <p:ext uri="{BB962C8B-B14F-4D97-AF65-F5344CB8AC3E}">
        <p14:creationId xmlns:p14="http://schemas.microsoft.com/office/powerpoint/2010/main" val="41829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970013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https://babbledabbledo.com/steam-project-tiny-dancers-homopolar-motor</a:t>
            </a:r>
            <a:r>
              <a:rPr lang="en-US" dirty="0"/>
              <a:t>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STEM </a:t>
            </a:r>
            <a:r>
              <a:rPr lang="ru-RU" sz="3600" b="1" dirty="0">
                <a:solidFill>
                  <a:srgbClr val="C00000"/>
                </a:solidFill>
              </a:rPr>
              <a:t>превращается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в </a:t>
            </a:r>
            <a:r>
              <a:rPr lang="en-US" sz="3600" b="1" dirty="0">
                <a:solidFill>
                  <a:srgbClr val="C00000"/>
                </a:solidFill>
              </a:rPr>
              <a:t>STEAM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988840"/>
            <a:ext cx="84969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Какой смысл в </a:t>
            </a:r>
            <a:endParaRPr lang="ru-RU" sz="7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STE</a:t>
            </a:r>
            <a:r>
              <a:rPr lang="en-US" sz="7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7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1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0" y="0"/>
            <a:ext cx="7733910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490" y="2636912"/>
            <a:ext cx="864096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300" dirty="0" smtClean="0">
                <a:solidFill>
                  <a:srgbClr val="002060"/>
                </a:solidFill>
              </a:rPr>
              <a:t>РАССМАТРИВАЕМ: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1.концепции </a:t>
            </a:r>
            <a:r>
              <a:rPr lang="ru-RU" sz="2800" dirty="0">
                <a:solidFill>
                  <a:srgbClr val="002060"/>
                </a:solidFill>
              </a:rPr>
              <a:t>противопоставления STEAM </a:t>
            </a:r>
            <a:r>
              <a:rPr lang="ru-RU" sz="2800" dirty="0" err="1">
                <a:solidFill>
                  <a:srgbClr val="002060"/>
                </a:solidFill>
              </a:rPr>
              <a:t>vs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STEM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2.во </a:t>
            </a:r>
            <a:r>
              <a:rPr lang="ru-RU" sz="2800" dirty="0">
                <a:solidFill>
                  <a:srgbClr val="002060"/>
                </a:solidFill>
              </a:rPr>
              <a:t>взаимосвязи и </a:t>
            </a:r>
            <a:r>
              <a:rPr lang="ru-RU" sz="2800" dirty="0" smtClean="0">
                <a:solidFill>
                  <a:srgbClr val="002060"/>
                </a:solidFill>
              </a:rPr>
              <a:t>взаимопроникновении: 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STEAM=</a:t>
            </a:r>
            <a:r>
              <a:rPr lang="ru-RU" sz="2800" dirty="0" smtClean="0">
                <a:solidFill>
                  <a:srgbClr val="002060"/>
                </a:solidFill>
              </a:rPr>
              <a:t>наука </a:t>
            </a:r>
            <a:r>
              <a:rPr lang="ru-RU" sz="2800" dirty="0">
                <a:solidFill>
                  <a:srgbClr val="002060"/>
                </a:solidFill>
              </a:rPr>
              <a:t>&amp; технологии, интерпретированные через инжиниринг и искусство, при том, что все они основаны на математических элементах.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3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STEAM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  <a:r>
              <a:rPr lang="ru-RU" sz="4800" dirty="0" smtClean="0">
                <a:solidFill>
                  <a:srgbClr val="002060"/>
                </a:solidFill>
              </a:rPr>
              <a:t>является развитием </a:t>
            </a:r>
            <a:r>
              <a:rPr lang="ru-RU" sz="4800" b="1" dirty="0" smtClean="0">
                <a:solidFill>
                  <a:srgbClr val="002060"/>
                </a:solidFill>
              </a:rPr>
              <a:t>STEM</a:t>
            </a:r>
            <a:r>
              <a:rPr lang="ru-RU" sz="4800" dirty="0" smtClean="0">
                <a:solidFill>
                  <a:srgbClr val="002060"/>
                </a:solidFill>
              </a:rPr>
              <a:t> 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44" y="1163652"/>
            <a:ext cx="6170984" cy="519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635944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G.Yakman</a:t>
            </a:r>
            <a:r>
              <a:rPr lang="en-US" b="1" dirty="0" smtClean="0"/>
              <a:t> 20</a:t>
            </a:r>
            <a:r>
              <a:rPr lang="ru-RU" b="1" dirty="0" smtClean="0"/>
              <a:t>06</a:t>
            </a:r>
            <a:r>
              <a:rPr lang="en-US" b="1" dirty="0" smtClean="0"/>
              <a:t>-2015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90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24" y="90872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02060"/>
                </a:solidFill>
              </a:rPr>
              <a:t>“Теперь мы живем в мире, где Вы не можете понять науку без технологий, который объединяет большую часть своих исследований и разработок в области инжиниринга, которые </a:t>
            </a:r>
            <a:r>
              <a:rPr lang="ru-RU" sz="3600" b="1" dirty="0" smtClean="0">
                <a:solidFill>
                  <a:srgbClr val="002060"/>
                </a:solidFill>
              </a:rPr>
              <a:t>Вы </a:t>
            </a:r>
            <a:r>
              <a:rPr lang="ru-RU" sz="3600" b="1" dirty="0">
                <a:solidFill>
                  <a:srgbClr val="002060"/>
                </a:solidFill>
              </a:rPr>
              <a:t>не можете создать без понимания искусства и математики</a:t>
            </a:r>
            <a:r>
              <a:rPr lang="ru-RU" sz="3600" b="1" dirty="0" smtClean="0">
                <a:solidFill>
                  <a:srgbClr val="002060"/>
                </a:solidFill>
              </a:rPr>
              <a:t>.”</a:t>
            </a:r>
          </a:p>
          <a:p>
            <a:pPr algn="r"/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Ж.Якман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5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592</Words>
  <Application>Microsoft Office PowerPoint</Application>
  <PresentationFormat>Экран (4:3)</PresentationFormat>
  <Paragraphs>118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</dc:creator>
  <cp:lastModifiedBy>1</cp:lastModifiedBy>
  <cp:revision>37</cp:revision>
  <dcterms:created xsi:type="dcterms:W3CDTF">2018-04-16T19:08:53Z</dcterms:created>
  <dcterms:modified xsi:type="dcterms:W3CDTF">2020-07-28T18:00:31Z</dcterms:modified>
</cp:coreProperties>
</file>